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cs-CZ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1" d="100"/>
          <a:sy n="91" d="100"/>
        </p:scale>
        <p:origin x="788" y="44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B8DAD3-5FAC-7C7A-94C7-B5A32DDC4E3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B0D5B3-B22D-30C1-AC23-C96E3D17C3E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EF0A28-D762-54D4-445F-83419490B626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664BA8-3D68-C316-7286-68A4F84015F5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78F9F3-AB6C-6578-5DB1-9B66DA6C2F9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14D040-6139-BD33-85C5-09017BF6671A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122C13-27A1-07B8-C396-649599E7197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CF615A-037B-AD52-4807-AE6F01AEB9A5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9E5861-8076-7920-5FB1-6612E07A1480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BB6C8C-22E5-8723-7BB4-B1AF79B85CE5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23F249-EC90-36A7-955E-2D7BB523F2F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E6F7D1-B4C5-E7AF-8B56-85716D93C6C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06CE05-5D36-EF51-2A5E-7E70960C531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AAF606-605E-C857-25B3-723E7260565D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8A2AB5-43D2-CE2F-41BD-42AE19F63E97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4D3384-4F3B-8E8C-DCD0-2413EDFF0BB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06092A-74DE-B5BA-710A-32E2E45A05F7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960120" y="4526280"/>
            <a:ext cx="10268712" cy="150875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960120" y="2587752"/>
            <a:ext cx="4815840" cy="3593592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412992" y="2583371"/>
            <a:ext cx="4815840" cy="3593592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960120" y="3594538"/>
            <a:ext cx="4818888" cy="2586806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409944" y="3594538"/>
            <a:ext cx="4818888" cy="2586806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0" y="2267712"/>
            <a:ext cx="6571469" cy="4590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>
                <a:solidFill>
                  <a:schemeClr val="tx1"/>
                </a:solidFill>
              </a:defRPr>
            </a:lvl1pPr>
          </a:lstStyle>
          <a:p>
            <a:pPr algn="r">
              <a:defRPr/>
            </a:pPr>
            <a:fld id="{A37D6D71-8B28-4ED6-B932-04B197003D23}" type="datetimeFigureOut">
              <a:rPr lang="en-US"/>
              <a:t>11/13/2024</a:t>
            </a:fld>
            <a:endParaRPr lang="en-US" spc="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960120" y="6356350"/>
            <a:ext cx="55046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spc="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fld id="{F97E8200-1950-409B-82E7-99938E7AE35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6600" cap="all" spc="12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01000"/>
        </a:lnSpc>
        <a:spcBef>
          <a:spcPts val="700"/>
        </a:spcBef>
        <a:spcAft>
          <a:spcPts val="700"/>
        </a:spcAft>
        <a:buFont typeface="Arial"/>
        <a:buNone/>
        <a:defRPr sz="2600" spc="5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>
        <a:lnSpc>
          <a:spcPct val="101000"/>
        </a:lnSpc>
        <a:spcBef>
          <a:spcPts val="400"/>
        </a:spcBef>
        <a:spcAft>
          <a:spcPts val="400"/>
        </a:spcAft>
        <a:buClrTx/>
        <a:buFont typeface="Wingdings"/>
        <a:buChar char="§"/>
        <a:defRPr sz="2300" spc="5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>
        <a:lnSpc>
          <a:spcPct val="101000"/>
        </a:lnSpc>
        <a:spcBef>
          <a:spcPts val="400"/>
        </a:spcBef>
        <a:spcAft>
          <a:spcPts val="400"/>
        </a:spcAft>
        <a:buFont typeface="Arial"/>
        <a:buNone/>
        <a:defRPr sz="1800" b="1" spc="5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>
        <a:lnSpc>
          <a:spcPct val="101000"/>
        </a:lnSpc>
        <a:spcBef>
          <a:spcPts val="400"/>
        </a:spcBef>
        <a:spcAft>
          <a:spcPts val="400"/>
        </a:spcAft>
        <a:buClrTx/>
        <a:buFont typeface="Wingdings"/>
        <a:buChar char="§"/>
        <a:defRPr sz="1800" spc="5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>
        <a:lnSpc>
          <a:spcPct val="101000"/>
        </a:lnSpc>
        <a:spcBef>
          <a:spcPts val="400"/>
        </a:spcBef>
        <a:spcAft>
          <a:spcPts val="400"/>
        </a:spcAft>
        <a:buFont typeface="Arial"/>
        <a:buNone/>
        <a:defRPr sz="1800" b="1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media1.svg"/><Relationship Id="rId8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 bwMode="auto"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cs-CZ">
                <a:solidFill>
                  <a:schemeClr val="bg1"/>
                </a:solidFill>
              </a:rPr>
              <a:t>Simple</a:t>
            </a:r>
            <a:br>
              <a:rPr lang="cs-CZ">
                <a:solidFill>
                  <a:schemeClr val="bg1"/>
                </a:solidFill>
              </a:rPr>
            </a:br>
            <a:r>
              <a:rPr lang="cs-CZ">
                <a:solidFill>
                  <a:schemeClr val="bg1"/>
                </a:solidFill>
              </a:rPr>
              <a:t>stupid</a:t>
            </a:r>
            <a:br>
              <a:rPr lang="cs-CZ">
                <a:solidFill>
                  <a:schemeClr val="bg1"/>
                </a:solidFill>
              </a:rPr>
            </a:br>
            <a:r>
              <a:rPr lang="cs-CZ">
                <a:solidFill>
                  <a:schemeClr val="bg1"/>
                </a:solidFill>
              </a:rPr>
              <a:t>Robot</a:t>
            </a:r>
            <a:endParaRPr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 bwMode="auto">
          <a:xfrm>
            <a:off x="5315735" y="4646029"/>
            <a:ext cx="5916145" cy="1344868"/>
          </a:xfrm>
        </p:spPr>
        <p:txBody>
          <a:bodyPr anchor="t">
            <a:normAutofit/>
          </a:bodyPr>
          <a:lstStyle/>
          <a:p>
            <a:pPr algn="l">
              <a:defRPr/>
            </a:pPr>
            <a:r>
              <a:rPr lang="cs-CZ"/>
              <a:t>In </a:t>
            </a:r>
            <a:r>
              <a:rPr lang="cs-CZ"/>
              <a:t>making</a:t>
            </a:r>
            <a:r>
              <a:rPr lang="cs-CZ"/>
              <a:t> by Thomas, </a:t>
            </a:r>
            <a:r>
              <a:rPr lang="cs-CZ"/>
              <a:t>Robbe</a:t>
            </a:r>
            <a:r>
              <a:rPr lang="cs-CZ"/>
              <a:t>, Adam</a:t>
            </a:r>
            <a:endParaRPr/>
          </a:p>
        </p:txBody>
      </p:sp>
      <p:pic>
        <p:nvPicPr>
          <p:cNvPr id="8" name="Obrázek 7" descr="Obsah obrázku obraz, hora, umění, venku&#10;&#10;Popis byl vytvořen automaticky"/>
          <p:cNvPicPr>
            <a:picLocks noChangeAspect="1"/>
          </p:cNvPicPr>
          <p:nvPr/>
        </p:nvPicPr>
        <p:blipFill>
          <a:blip r:embed="rId3"/>
          <a:srcRect l="18402" t="0" r="13686" b="0"/>
          <a:stretch/>
        </p:blipFill>
        <p:spPr bwMode="auto">
          <a:xfrm>
            <a:off x="20" y="10"/>
            <a:ext cx="4657325" cy="685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Zástupný obsah 4" descr="Obsah obrázku text, snímek obrazovky, Paralelní, číslo&#10;&#10;Popis byl vytvořen automaticky"/>
          <p:cNvPicPr>
            <a:picLocks noChangeAspect="1" noGrp="1"/>
          </p:cNvPicPr>
          <p:nvPr>
            <p:ph idx="1"/>
          </p:nvPr>
        </p:nvPicPr>
        <p:blipFill>
          <a:blip r:embed="rId3"/>
          <a:srcRect l="0" t="6495" r="-1" b="760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2" y="0"/>
            <a:ext cx="7779221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3000">
                <a:schemeClr val="tx1">
                  <a:alpha val="20000"/>
                </a:schemeClr>
              </a:gs>
              <a:gs pos="58000">
                <a:schemeClr val="tx1">
                  <a:alpha val="3000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 bwMode="auto">
          <a:xfrm>
            <a:off x="3386936" y="4520793"/>
            <a:ext cx="5043585" cy="27098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8800"/>
              <a:t>Gentt</a:t>
            </a:r>
            <a:r>
              <a:rPr lang="en-US" sz="8800"/>
              <a:t> chart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28" name="Rectangle 3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3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 bwMode="auto"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sz="7200"/>
              <a:t>Sensing</a:t>
            </a:r>
            <a:endParaRPr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</a:rPr>
              <a:t>asd</a:t>
            </a:r>
            <a:endParaRPr/>
          </a:p>
        </p:txBody>
      </p:sp>
      <p:pic>
        <p:nvPicPr>
          <p:cNvPr id="25" name="Obrázek 24" descr="Obsah obrázku Počítačová komponenta, elektronika, flash disk&#10;&#10;Popis byl vytvořen automaticky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38724" y="639575"/>
            <a:ext cx="3082663" cy="3082663"/>
          </a:xfrm>
          <a:prstGeom prst="rect">
            <a:avLst/>
          </a:prstGeom>
        </p:spPr>
      </p:pic>
      <p:pic>
        <p:nvPicPr>
          <p:cNvPr id="7" name="Obrázek 6" descr="Obsah obrázku kruh, elektronika&#10;&#10;Popis byl vytvořen automaticky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54669" y="639575"/>
            <a:ext cx="3082663" cy="3082663"/>
          </a:xfrm>
          <a:prstGeom prst="rect">
            <a:avLst/>
          </a:prstGeom>
        </p:spPr>
      </p:pic>
      <p:pic>
        <p:nvPicPr>
          <p:cNvPr id="5" name="Obrázek 4" descr="Obsah obrázku Elektronické inženýrství, elektronika, Obvodoví součástka, Elektronická součástka&#10;&#10;Popis byl vytvořen automaticky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46288" y="1006665"/>
            <a:ext cx="3131312" cy="2348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6" name="Rectangle 11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 bwMode="auto"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sz="7200"/>
              <a:t>I2C</a:t>
            </a:r>
            <a:endParaRPr/>
          </a:p>
        </p:txBody>
      </p:sp>
      <p:pic>
        <p:nvPicPr>
          <p:cNvPr id="4" name="Zástupný obsah 3" descr="Obsah obrázku text, diagram, snímek obrazovky, Písmo&#10;&#10;Popis byl vytvořen automaticky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702098" y="639575"/>
            <a:ext cx="3363888" cy="3082663"/>
          </a:xfrm>
          <a:prstGeom prst="rect">
            <a:avLst/>
          </a:prstGeom>
        </p:spPr>
      </p:pic>
      <p:pic>
        <p:nvPicPr>
          <p:cNvPr id="5" name="Obrázek 4" descr="Obsah obrázku text, Písmo, řada/pruh, účtenka&#10;&#10;Popis byl vytvořen automaticky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38316" y="1507930"/>
            <a:ext cx="4939284" cy="134595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/>
          <a:srcRect l="1355" t="3142" r="656" b="0"/>
          <a:stretch/>
        </p:blipFill>
        <p:spPr bwMode="auto">
          <a:xfrm>
            <a:off x="73152" y="4474217"/>
            <a:ext cx="5288890" cy="1744208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 bwMode="auto">
          <a:xfrm>
            <a:off x="7133715" y="4278835"/>
            <a:ext cx="42509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>
                <a:solidFill>
                  <a:schemeClr val="bg2"/>
                </a:solidFill>
              </a:rPr>
              <a:t>Overall</a:t>
            </a:r>
            <a:r>
              <a:rPr lang="cs-CZ">
                <a:solidFill>
                  <a:schemeClr val="bg2"/>
                </a:solidFill>
              </a:rPr>
              <a:t> i </a:t>
            </a:r>
            <a:r>
              <a:rPr lang="cs-CZ">
                <a:solidFill>
                  <a:schemeClr val="bg2"/>
                </a:solidFill>
              </a:rPr>
              <a:t>would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probably</a:t>
            </a:r>
            <a:r>
              <a:rPr lang="cs-CZ">
                <a:solidFill>
                  <a:schemeClr val="bg2"/>
                </a:solidFill>
              </a:rPr>
              <a:t> just talk </a:t>
            </a:r>
            <a:r>
              <a:rPr lang="cs-CZ">
                <a:solidFill>
                  <a:schemeClr val="bg2"/>
                </a:solidFill>
              </a:rPr>
              <a:t>about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the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ideal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way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of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sensing</a:t>
            </a:r>
            <a:r>
              <a:rPr lang="cs-CZ">
                <a:solidFill>
                  <a:schemeClr val="bg2"/>
                </a:solidFill>
              </a:rPr>
              <a:t> and </a:t>
            </a:r>
            <a:r>
              <a:rPr lang="cs-CZ">
                <a:solidFill>
                  <a:schemeClr val="bg2"/>
                </a:solidFill>
              </a:rPr>
              <a:t>how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it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should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be</a:t>
            </a:r>
            <a:r>
              <a:rPr lang="cs-CZ">
                <a:solidFill>
                  <a:schemeClr val="bg2"/>
                </a:solidFill>
              </a:rPr>
              <a:t> done,</a:t>
            </a:r>
            <a:endParaRPr/>
          </a:p>
          <a:p>
            <a:pPr>
              <a:defRPr/>
            </a:pPr>
            <a:r>
              <a:rPr lang="cs-CZ">
                <a:solidFill>
                  <a:schemeClr val="bg2"/>
                </a:solidFill>
              </a:rPr>
              <a:t>Then</a:t>
            </a:r>
            <a:r>
              <a:rPr lang="cs-CZ">
                <a:solidFill>
                  <a:schemeClr val="bg2"/>
                </a:solidFill>
              </a:rPr>
              <a:t> i </a:t>
            </a:r>
            <a:r>
              <a:rPr lang="cs-CZ">
                <a:solidFill>
                  <a:schemeClr val="bg2"/>
                </a:solidFill>
              </a:rPr>
              <a:t>would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like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mention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that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its</a:t>
            </a:r>
            <a:r>
              <a:rPr lang="cs-CZ">
                <a:solidFill>
                  <a:schemeClr val="bg2"/>
                </a:solidFill>
              </a:rPr>
              <a:t> my </a:t>
            </a:r>
            <a:r>
              <a:rPr lang="cs-CZ">
                <a:solidFill>
                  <a:schemeClr val="bg2"/>
                </a:solidFill>
              </a:rPr>
              <a:t>firs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time</a:t>
            </a:r>
            <a:r>
              <a:rPr lang="cs-CZ">
                <a:solidFill>
                  <a:schemeClr val="bg2"/>
                </a:solidFill>
              </a:rPr>
              <a:t>  </a:t>
            </a:r>
            <a:r>
              <a:rPr lang="cs-CZ">
                <a:solidFill>
                  <a:schemeClr val="bg2"/>
                </a:solidFill>
              </a:rPr>
              <a:t>doind</a:t>
            </a:r>
            <a:r>
              <a:rPr lang="cs-CZ">
                <a:solidFill>
                  <a:schemeClr val="bg2"/>
                </a:solidFill>
              </a:rPr>
              <a:t> I2C </a:t>
            </a:r>
            <a:r>
              <a:rPr lang="cs-CZ">
                <a:solidFill>
                  <a:schemeClr val="bg2"/>
                </a:solidFill>
              </a:rPr>
              <a:t>communication</a:t>
            </a:r>
            <a:r>
              <a:rPr lang="cs-CZ">
                <a:solidFill>
                  <a:schemeClr val="bg2"/>
                </a:solidFill>
              </a:rPr>
              <a:t> and </a:t>
            </a:r>
            <a:r>
              <a:rPr lang="cs-CZ">
                <a:solidFill>
                  <a:schemeClr val="bg2"/>
                </a:solidFill>
              </a:rPr>
              <a:t>then</a:t>
            </a:r>
            <a:r>
              <a:rPr lang="cs-CZ">
                <a:solidFill>
                  <a:schemeClr val="bg2"/>
                </a:solidFill>
              </a:rPr>
              <a:t> i </a:t>
            </a:r>
            <a:r>
              <a:rPr lang="cs-CZ">
                <a:solidFill>
                  <a:schemeClr val="bg2"/>
                </a:solidFill>
              </a:rPr>
              <a:t>could</a:t>
            </a:r>
            <a:r>
              <a:rPr lang="cs-CZ">
                <a:solidFill>
                  <a:schemeClr val="bg2"/>
                </a:solidFill>
              </a:rPr>
              <a:t> show my </a:t>
            </a:r>
            <a:r>
              <a:rPr lang="cs-CZ">
                <a:solidFill>
                  <a:schemeClr val="bg2"/>
                </a:solidFill>
              </a:rPr>
              <a:t>code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that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will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hopefully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whork</a:t>
            </a:r>
            <a:r>
              <a:rPr lang="cs-CZ">
                <a:solidFill>
                  <a:schemeClr val="bg2"/>
                </a:solidFill>
              </a:rPr>
              <a:t> by </a:t>
            </a:r>
            <a:r>
              <a:rPr lang="cs-CZ">
                <a:solidFill>
                  <a:schemeClr val="bg2"/>
                </a:solidFill>
              </a:rPr>
              <a:t>then</a:t>
            </a:r>
            <a:r>
              <a:rPr lang="cs-CZ">
                <a:solidFill>
                  <a:schemeClr val="bg2"/>
                </a:solidFill>
              </a:rPr>
              <a:t>.</a:t>
            </a:r>
            <a:endParaRPr/>
          </a:p>
          <a:p>
            <a:pPr>
              <a:defRPr/>
            </a:pPr>
            <a:r>
              <a:rPr lang="cs-CZ">
                <a:solidFill>
                  <a:schemeClr val="bg2"/>
                </a:solidFill>
              </a:rPr>
              <a:t>I </a:t>
            </a:r>
            <a:r>
              <a:rPr lang="cs-CZ">
                <a:solidFill>
                  <a:schemeClr val="bg2"/>
                </a:solidFill>
              </a:rPr>
              <a:t>could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also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mention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the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photo</a:t>
            </a:r>
            <a:r>
              <a:rPr lang="cs-CZ">
                <a:solidFill>
                  <a:schemeClr val="bg2"/>
                </a:solidFill>
              </a:rPr>
              <a:t> </a:t>
            </a:r>
            <a:r>
              <a:rPr lang="cs-CZ">
                <a:solidFill>
                  <a:schemeClr val="bg2"/>
                </a:solidFill>
              </a:rPr>
              <a:t>resistor</a:t>
            </a:r>
            <a:r>
              <a:rPr lang="cs-CZ">
                <a:solidFill>
                  <a:schemeClr val="bg2"/>
                </a:solidFill>
              </a:rPr>
              <a:t> idea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cs-CZ"/>
              <a:t>Energy</a:t>
            </a:r>
            <a:r>
              <a:rPr lang="cs-CZ"/>
              <a:t> </a:t>
            </a:r>
            <a:r>
              <a:rPr lang="cs-CZ"/>
              <a:t>Measurements</a:t>
            </a:r>
            <a:r>
              <a:rPr lang="cs-CZ"/>
              <a:t> and </a:t>
            </a:r>
            <a:r>
              <a:rPr lang="cs-CZ"/>
              <a:t>managament</a:t>
            </a:r>
            <a:endParaRPr lang="cs-CZ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cs-CZ"/>
              <a:t>Joule </a:t>
            </a:r>
            <a:r>
              <a:rPr lang="cs-CZ"/>
              <a:t>scope</a:t>
            </a:r>
            <a:r>
              <a:rPr lang="cs-CZ"/>
              <a:t> </a:t>
            </a:r>
            <a:r>
              <a:rPr lang="cs-CZ"/>
              <a:t>measurements</a:t>
            </a:r>
            <a:r>
              <a:rPr lang="cs-CZ"/>
              <a:t> ?!</a:t>
            </a:r>
            <a:endParaRPr/>
          </a:p>
          <a:p>
            <a:pPr>
              <a:defRPr/>
            </a:pPr>
            <a:r>
              <a:rPr lang="cs-CZ"/>
              <a:t>„</a:t>
            </a:r>
            <a:r>
              <a:rPr lang="en-US"/>
              <a:t>This measurement is done to identify and verify that the datasheet is correct about the $0.775-0.565 µA$ in Deep Sleep. 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The test code will have a counter that is increased every startup. This counter is saved in the virtual EEPROM. This counter states how many times a led must blink at </a:t>
            </a:r>
            <a:r>
              <a:rPr lang="en-US"/>
              <a:t>startup,Thus</a:t>
            </a:r>
            <a:r>
              <a:rPr lang="en-US"/>
              <a:t>, it is </a:t>
            </a:r>
            <a:r>
              <a:rPr lang="en-US"/>
              <a:t>easly</a:t>
            </a:r>
            <a:r>
              <a:rPr lang="en-US"/>
              <a:t> verified at which cycle the STM32L4 is in.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The Standby code will last for $33$ seconds when we use a </a:t>
            </a:r>
            <a:r>
              <a:rPr lang="en-US"/>
              <a:t>prescaler</a:t>
            </a:r>
            <a:r>
              <a:rPr lang="en-US"/>
              <a:t> of $/16$ at the Low power Oscillator of $\pm 32kHz$ and a compare value of $0xFFFF$ which yields in $\frac{16}{\pm32kHz} = 0.5ms$ and</a:t>
            </a:r>
            <a:endParaRPr/>
          </a:p>
          <a:p>
            <a:pPr>
              <a:defRPr/>
            </a:pPr>
            <a:r>
              <a:rPr lang="en-US"/>
              <a:t>$0.5ms \times 2^16 = 32.768 \</a:t>
            </a:r>
            <a:r>
              <a:rPr lang="en-US"/>
              <a:t>Rightarrow</a:t>
            </a:r>
            <a:r>
              <a:rPr lang="en-US"/>
              <a:t> \pm 33 seconds$.</a:t>
            </a:r>
            <a:r>
              <a:rPr lang="cs-CZ"/>
              <a:t>“ 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cs-CZ"/>
              <a:t>BLE comm</a:t>
            </a:r>
            <a:endParaRPr lang="cs-CZ"/>
          </a:p>
        </p:txBody>
      </p:sp>
      <p:pic>
        <p:nvPicPr>
          <p:cNvPr id="5" name="Zástupný obsah 4" descr="Obsah obrázku text, snímek obrazovky, multimédia, software&#10;&#10;Popis byl vytvořen automaticky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6268145" y="3429000"/>
            <a:ext cx="3236649" cy="1750162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cs-CZ"/>
              <a:t>Lorawan</a:t>
            </a:r>
            <a:r>
              <a:rPr lang="cs-CZ"/>
              <a:t> </a:t>
            </a:r>
            <a:r>
              <a:rPr lang="cs-CZ"/>
              <a:t>ith</a:t>
            </a:r>
            <a:r>
              <a:rPr lang="cs-CZ"/>
              <a:t> </a:t>
            </a:r>
            <a:r>
              <a:rPr lang="cs-CZ"/>
              <a:t>moderated</a:t>
            </a:r>
            <a:r>
              <a:rPr lang="cs-CZ"/>
              <a:t> </a:t>
            </a:r>
            <a:r>
              <a:rPr lang="cs-CZ"/>
              <a:t>nodered</a:t>
            </a:r>
            <a:r>
              <a:rPr lang="cs-CZ"/>
              <a:t> server !!! </a:t>
            </a:r>
            <a:endParaRPr/>
          </a:p>
        </p:txBody>
      </p:sp>
      <p:pic>
        <p:nvPicPr>
          <p:cNvPr id="5501831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26769" y="3333749"/>
            <a:ext cx="2143125" cy="2143125"/>
          </a:xfrm>
          <a:prstGeom prst="rect">
            <a:avLst/>
          </a:prstGeom>
        </p:spPr>
      </p:pic>
      <p:pic>
        <p:nvPicPr>
          <p:cNvPr id="94939556" name=""/>
          <p:cNvPicPr>
            <a:picLocks noChangeAspect="1"/>
          </p:cNvPicPr>
          <p:nvPr/>
        </p:nvPicPr>
        <p:blipFill>
          <a:blip r:embed="rId4"/>
          <a:srcRect l="0" t="14494" r="0" b="16376"/>
          <a:stretch/>
        </p:blipFill>
        <p:spPr bwMode="auto">
          <a:xfrm flipH="0" flipV="0">
            <a:off x="4288398" y="3333749"/>
            <a:ext cx="3100185" cy="2143125"/>
          </a:xfrm>
          <a:prstGeom prst="rect">
            <a:avLst/>
          </a:prstGeom>
        </p:spPr>
      </p:pic>
      <p:pic>
        <p:nvPicPr>
          <p:cNvPr id="77606854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752331" y="3429000"/>
            <a:ext cx="2476499" cy="2476499"/>
          </a:xfrm>
          <a:prstGeom prst="rect">
            <a:avLst/>
          </a:prstGeom>
        </p:spPr>
      </p:pic>
      <p:pic>
        <p:nvPicPr>
          <p:cNvPr id="1696185815" name="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 flipH="0" flipV="0">
            <a:off x="3304701" y="3429000"/>
            <a:ext cx="648890" cy="648890"/>
          </a:xfrm>
          <a:prstGeom prst="rect">
            <a:avLst/>
          </a:prstGeom>
        </p:spPr>
      </p:pic>
      <p:sp>
        <p:nvSpPr>
          <p:cNvPr id="1393695536" name=""/>
          <p:cNvSpPr/>
          <p:nvPr/>
        </p:nvSpPr>
        <p:spPr bwMode="auto">
          <a:xfrm flipH="0" flipV="0">
            <a:off x="2969894" y="4077890"/>
            <a:ext cx="1318503" cy="65484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b="1">
                <a:solidFill>
                  <a:schemeClr val="tx1"/>
                </a:solidFill>
              </a:rPr>
              <a:t>LoRaWAN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63882020" name=""/>
          <p:cNvSpPr/>
          <p:nvPr/>
        </p:nvSpPr>
        <p:spPr bwMode="auto">
          <a:xfrm flipH="0" flipV="0">
            <a:off x="7388584" y="4012407"/>
            <a:ext cx="1134139" cy="65484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b="1">
                <a:solidFill>
                  <a:schemeClr val="tx1"/>
                </a:solidFill>
              </a:rPr>
              <a:t>MQTT</a:t>
            </a:r>
            <a:endParaRPr b="1"/>
          </a:p>
        </p:txBody>
      </p:sp>
      <p:pic>
        <p:nvPicPr>
          <p:cNvPr id="110660112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631209" y="3363516"/>
            <a:ext cx="648889" cy="648889"/>
          </a:xfrm>
          <a:prstGeom prst="rect">
            <a:avLst/>
          </a:prstGeom>
        </p:spPr>
      </p:pic>
      <p:pic>
        <p:nvPicPr>
          <p:cNvPr id="211923792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701216" y="5617375"/>
            <a:ext cx="4786518" cy="1249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55556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24564" y="5153450"/>
            <a:ext cx="5344679" cy="1672283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cs-CZ"/>
              <a:t>Gyroscope</a:t>
            </a:r>
            <a:r>
              <a:rPr lang="cs-CZ"/>
              <a:t> IMU </a:t>
            </a:r>
            <a:endParaRPr/>
          </a:p>
        </p:txBody>
      </p:sp>
      <p:pic>
        <p:nvPicPr>
          <p:cNvPr id="19398422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610474" y="2587507"/>
            <a:ext cx="2536215" cy="1687570"/>
          </a:xfrm>
          <a:prstGeom prst="rect">
            <a:avLst/>
          </a:prstGeom>
        </p:spPr>
      </p:pic>
      <p:pic>
        <p:nvPicPr>
          <p:cNvPr id="37451346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945132" y="4454407"/>
            <a:ext cx="1866899" cy="1702710"/>
          </a:xfrm>
          <a:prstGeom prst="rect">
            <a:avLst/>
          </a:prstGeom>
        </p:spPr>
      </p:pic>
      <p:pic>
        <p:nvPicPr>
          <p:cNvPr id="211547832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735499" y="3395275"/>
            <a:ext cx="3124199" cy="1759606"/>
          </a:xfrm>
          <a:prstGeom prst="rect">
            <a:avLst/>
          </a:prstGeom>
        </p:spPr>
      </p:pic>
      <p:sp>
        <p:nvSpPr>
          <p:cNvPr id="9409471" name=""/>
          <p:cNvSpPr/>
          <p:nvPr/>
        </p:nvSpPr>
        <p:spPr bwMode="auto">
          <a:xfrm rot="16199969" flipH="0" flipV="0">
            <a:off x="5530225" y="4188724"/>
            <a:ext cx="2236694" cy="35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5245998" name=""/>
          <p:cNvSpPr/>
          <p:nvPr/>
        </p:nvSpPr>
        <p:spPr bwMode="auto">
          <a:xfrm flipH="0" flipV="0">
            <a:off x="6469243" y="3067902"/>
            <a:ext cx="1234384" cy="72219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048946" name=""/>
          <p:cNvSpPr/>
          <p:nvPr/>
        </p:nvSpPr>
        <p:spPr bwMode="auto">
          <a:xfrm flipH="0" flipV="0">
            <a:off x="6469243" y="4944665"/>
            <a:ext cx="1234384" cy="7221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544323" name=""/>
          <p:cNvSpPr/>
          <p:nvPr/>
        </p:nvSpPr>
        <p:spPr bwMode="auto">
          <a:xfrm flipH="0" flipV="0">
            <a:off x="4342867" y="4093310"/>
            <a:ext cx="2126375" cy="722193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r">
              <a:defRPr/>
            </a:pPr>
            <a:r>
              <a:rPr b="1">
                <a:solidFill>
                  <a:schemeClr val="tx1"/>
                </a:solidFill>
              </a:rPr>
              <a:t>I2C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 bwMode="auto">
          <a:xfrm>
            <a:off x="960121" y="3158092"/>
            <a:ext cx="5128260" cy="296975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cs-CZ">
                <a:solidFill>
                  <a:schemeClr val="tx1"/>
                </a:solidFill>
              </a:rPr>
              <a:t>Enegry</a:t>
            </a:r>
            <a:r>
              <a:rPr lang="cs-CZ">
                <a:solidFill>
                  <a:schemeClr val="tx1"/>
                </a:solidFill>
              </a:rPr>
              <a:t> output </a:t>
            </a:r>
            <a:r>
              <a:rPr lang="cs-CZ">
                <a:solidFill>
                  <a:schemeClr val="tx1"/>
                </a:solidFill>
              </a:rPr>
              <a:t>managmenT</a:t>
            </a:r>
            <a:endParaRPr lang="cs-CZ">
              <a:solidFill>
                <a:schemeClr val="tx1"/>
              </a:solidFill>
            </a:endParaRPr>
          </a:p>
        </p:txBody>
      </p:sp>
      <p:pic>
        <p:nvPicPr>
          <p:cNvPr id="11" name="Obrázek 10" descr="Obsah obrázku obraz, hora, umění, venku&#10;&#10;Popis byl vytvořen automaticky"/>
          <p:cNvPicPr>
            <a:picLocks noChangeAspect="1"/>
          </p:cNvPicPr>
          <p:nvPr/>
        </p:nvPicPr>
        <p:blipFill>
          <a:blip r:embed="rId3"/>
          <a:srcRect l="0" t="13174" r="-1" b="-1"/>
          <a:stretch/>
        </p:blipFill>
        <p:spPr bwMode="auto">
          <a:xfrm flipH="1">
            <a:off x="20" y="10"/>
            <a:ext cx="3054076" cy="2651750"/>
          </a:xfrm>
          <a:prstGeom prst="rect">
            <a:avLst/>
          </a:prstGeom>
        </p:spPr>
      </p:pic>
      <p:pic>
        <p:nvPicPr>
          <p:cNvPr id="13" name="Obrázek 12" descr="Obsah obrázku text, diagram, snímek obrazovky, solární&#10;&#10;Popis byl vytvořen automaticky"/>
          <p:cNvPicPr>
            <a:picLocks noChangeAspect="1"/>
          </p:cNvPicPr>
          <p:nvPr/>
        </p:nvPicPr>
        <p:blipFill>
          <a:blip r:embed="rId4"/>
          <a:srcRect l="0" t="0" r="-4" b="12909"/>
          <a:stretch/>
        </p:blipFill>
        <p:spPr bwMode="auto">
          <a:xfrm>
            <a:off x="3054096" y="10"/>
            <a:ext cx="3044952" cy="2651750"/>
          </a:xfrm>
          <a:prstGeom prst="rect">
            <a:avLst/>
          </a:prstGeom>
        </p:spPr>
      </p:pic>
      <p:pic>
        <p:nvPicPr>
          <p:cNvPr id="5" name="Zástupný obsah 4" descr="Obsah obrázku rukopis, text&#10;&#10;Popis byl vytvořen automaticky"/>
          <p:cNvPicPr>
            <a:picLocks noChangeAspect="1"/>
          </p:cNvPicPr>
          <p:nvPr/>
        </p:nvPicPr>
        <p:blipFill>
          <a:blip r:embed="rId5"/>
          <a:srcRect l="8452" t="0" r="8015" b="4"/>
          <a:stretch/>
        </p:blipFill>
        <p:spPr bwMode="auto">
          <a:xfrm>
            <a:off x="6095205" y="-2"/>
            <a:ext cx="3044952" cy="2651760"/>
          </a:xfrm>
          <a:prstGeom prst="rect">
            <a:avLst/>
          </a:prstGeom>
        </p:spPr>
      </p:pic>
      <p:pic>
        <p:nvPicPr>
          <p:cNvPr id="7" name="Obrázek 6" descr="Obsah obrázku baterie, text&#10;&#10;Popis byl vytvořen automaticky"/>
          <p:cNvPicPr>
            <a:picLocks noChangeAspect="1"/>
          </p:cNvPicPr>
          <p:nvPr/>
        </p:nvPicPr>
        <p:blipFill>
          <a:blip r:embed="rId6"/>
          <a:srcRect l="0" t="9556" r="-3" b="-3"/>
          <a:stretch/>
        </p:blipFill>
        <p:spPr bwMode="auto">
          <a:xfrm>
            <a:off x="9137904" y="-1"/>
            <a:ext cx="3054096" cy="2651760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idx="1"/>
          </p:nvPr>
        </p:nvSpPr>
        <p:spPr bwMode="auto">
          <a:xfrm>
            <a:off x="6743383" y="3152633"/>
            <a:ext cx="4427310" cy="2975213"/>
          </a:xfrm>
        </p:spPr>
        <p:txBody>
          <a:bodyPr anchor="ctr">
            <a:normAutofit/>
          </a:bodyPr>
          <a:lstStyle/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cs-CZ"/>
              <a:t>The</a:t>
            </a:r>
            <a:r>
              <a:rPr lang="cs-CZ"/>
              <a:t> vision </a:t>
            </a:r>
            <a:r>
              <a:rPr lang="cs-CZ"/>
              <a:t>of</a:t>
            </a:r>
            <a:r>
              <a:rPr lang="cs-CZ"/>
              <a:t> </a:t>
            </a:r>
            <a:r>
              <a:rPr lang="cs-CZ"/>
              <a:t>mars</a:t>
            </a:r>
            <a:r>
              <a:rPr lang="cs-CZ"/>
              <a:t> rover</a:t>
            </a:r>
            <a:endParaRPr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92500" lnSpcReduction="20000"/>
          </a:bodyPr>
          <a:lstStyle/>
          <a:p>
            <a:pPr marL="457200" indent="-457200">
              <a:buFontTx/>
              <a:buChar char="-"/>
              <a:defRPr/>
            </a:pPr>
            <a:r>
              <a:rPr lang="en-US"/>
              <a:t>power efficient to last long on </a:t>
            </a:r>
            <a:r>
              <a:rPr lang="cs-CZ"/>
              <a:t> h</a:t>
            </a:r>
            <a:r>
              <a:rPr lang="en-US"/>
              <a:t>arvested</a:t>
            </a:r>
            <a:r>
              <a:rPr lang="en-US"/>
              <a:t> energy</a:t>
            </a:r>
            <a:endParaRPr lang="cs-CZ"/>
          </a:p>
          <a:p>
            <a:pPr marL="457200" indent="-457200">
              <a:buFontTx/>
              <a:buChar char="-"/>
              <a:defRPr/>
            </a:pPr>
            <a:r>
              <a:rPr lang="en-US"/>
              <a:t>low power communication </a:t>
            </a:r>
            <a:r>
              <a:rPr lang="cs-CZ"/>
              <a:t>, </a:t>
            </a:r>
            <a:r>
              <a:rPr lang="en-US"/>
              <a:t>BLE for inter robot communication and LoRa to send out some sensor readings to be monitored on a dashboard</a:t>
            </a:r>
            <a:endParaRPr lang="cs-CZ"/>
          </a:p>
          <a:p>
            <a:pPr marL="457200" indent="-457200">
              <a:buFontTx/>
              <a:buChar char="-"/>
              <a:defRPr/>
            </a:pPr>
            <a:r>
              <a:rPr lang="en-US"/>
              <a:t>temperature sensor for the environment temperature as </a:t>
            </a:r>
            <a:r>
              <a:rPr lang="en-US"/>
              <a:t>wel</a:t>
            </a:r>
            <a:r>
              <a:rPr lang="en-US"/>
              <a:t> as an Gyroscope to detect any anomalies when standing still or driving the rover</a:t>
            </a:r>
            <a:endParaRPr lang="cs-CZ"/>
          </a:p>
          <a:p>
            <a:pPr marL="457200" indent="-457200">
              <a:buFontTx/>
              <a:buChar char="-"/>
              <a:defRPr/>
            </a:pPr>
            <a:r>
              <a:rPr lang="cs-CZ"/>
              <a:t>- </a:t>
            </a:r>
            <a:r>
              <a:rPr lang="en-US"/>
              <a:t>Lastly, energy awareness is an important key stone of our system as it relies on harvested energy.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cs-CZ"/>
              <a:t>MVP</a:t>
            </a:r>
            <a:endParaRPr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The MVP (Minimal Vital Product) contains the following items:</a:t>
            </a:r>
            <a:endParaRPr/>
          </a:p>
          <a:p>
            <a:pPr>
              <a:defRPr/>
            </a:pPr>
            <a:r>
              <a:rPr lang="en-US"/>
              <a:t>- LoRa module connection that transmits data.</a:t>
            </a:r>
            <a:endParaRPr/>
          </a:p>
          <a:p>
            <a:pPr>
              <a:defRPr/>
            </a:pPr>
            <a:r>
              <a:rPr lang="en-US"/>
              <a:t>- Dashboard to review received data.</a:t>
            </a:r>
            <a:endParaRPr/>
          </a:p>
          <a:p>
            <a:pPr>
              <a:defRPr/>
            </a:pPr>
            <a:r>
              <a:rPr lang="en-US"/>
              <a:t>- The ability to measure temperature and humidity.</a:t>
            </a:r>
            <a:endParaRPr/>
          </a:p>
          <a:p>
            <a:pPr>
              <a:defRPr/>
            </a:pPr>
            <a:r>
              <a:rPr lang="en-US"/>
              <a:t>- Only measure when there is enough energy available.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cs-CZ"/>
              <a:t>S.S.R.</a:t>
            </a:r>
            <a:endParaRPr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As humanities interest in Mars grows, an understanding of its weather is needed. One of the greatest challenges that the planet provides are the frequent dust storms.</a:t>
            </a:r>
            <a:endParaRPr/>
          </a:p>
          <a:p>
            <a:pPr>
              <a:defRPr/>
            </a:pPr>
            <a:r>
              <a:rPr lang="en-US"/>
              <a:t>This project will try to monitor the weather phenomenon (such as temperature, humidity, light, ...) to predict such storms.</a:t>
            </a:r>
            <a:endParaRPr lang="cs-CZ"/>
          </a:p>
          <a:p>
            <a:pPr>
              <a:defRPr/>
            </a:pPr>
            <a:endParaRPr lang="cs-CZ"/>
          </a:p>
          <a:p>
            <a:pPr>
              <a:defRPr/>
            </a:pPr>
            <a:r>
              <a:rPr lang="cs-CZ"/>
              <a:t>(so </a:t>
            </a:r>
            <a:r>
              <a:rPr lang="cs-CZ"/>
              <a:t>good</a:t>
            </a:r>
            <a:r>
              <a:rPr lang="cs-CZ"/>
              <a:t>! I </a:t>
            </a:r>
            <a:r>
              <a:rPr lang="cs-CZ"/>
              <a:t>think</a:t>
            </a:r>
            <a:r>
              <a:rPr lang="cs-CZ"/>
              <a:t> </a:t>
            </a:r>
            <a:r>
              <a:rPr lang="cs-CZ"/>
              <a:t>we</a:t>
            </a:r>
            <a:r>
              <a:rPr lang="cs-CZ"/>
              <a:t> </a:t>
            </a:r>
            <a:r>
              <a:rPr lang="cs-CZ"/>
              <a:t>can</a:t>
            </a:r>
            <a:r>
              <a:rPr lang="cs-CZ"/>
              <a:t> </a:t>
            </a:r>
            <a:r>
              <a:rPr lang="cs-CZ"/>
              <a:t>say</a:t>
            </a:r>
            <a:r>
              <a:rPr lang="cs-CZ"/>
              <a:t> </a:t>
            </a:r>
            <a:r>
              <a:rPr lang="cs-CZ"/>
              <a:t>that</a:t>
            </a:r>
            <a:r>
              <a:rPr lang="cs-CZ"/>
              <a:t> !!!)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Zástupný obsah 4" descr="Obsah obrázku snímek obrazovky, text, černá, černobílá&#10;&#10;Popis byl vytvořen automaticky"/>
          <p:cNvPicPr>
            <a:picLocks noChangeAspect="1" noGrp="1"/>
          </p:cNvPicPr>
          <p:nvPr>
            <p:ph idx="1"/>
          </p:nvPr>
        </p:nvPicPr>
        <p:blipFill>
          <a:blip r:embed="rId3"/>
          <a:srcRect l="0" t="2597" r="0" b="0"/>
          <a:stretch/>
        </p:blipFill>
        <p:spPr bwMode="auto">
          <a:xfrm>
            <a:off x="460877" y="-1587388"/>
            <a:ext cx="12191980" cy="6857990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 bwMode="auto">
          <a:xfrm>
            <a:off x="786932" y="4171646"/>
            <a:ext cx="6994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As can be observed from the block diagram there is need for:</a:t>
            </a:r>
            <a:endParaRPr/>
          </a:p>
          <a:p>
            <a:pPr>
              <a:defRPr/>
            </a:pPr>
            <a:r>
              <a:rPr lang="en-US"/>
              <a:t>- four IO's, </a:t>
            </a:r>
            <a:endParaRPr/>
          </a:p>
          <a:p>
            <a:pPr>
              <a:defRPr/>
            </a:pPr>
            <a:r>
              <a:rPr lang="en-US"/>
              <a:t>- one ADC, </a:t>
            </a:r>
            <a:endParaRPr/>
          </a:p>
          <a:p>
            <a:pPr>
              <a:defRPr/>
            </a:pPr>
            <a:r>
              <a:rPr lang="en-US"/>
              <a:t>- one I2C interface, </a:t>
            </a:r>
            <a:endParaRPr/>
          </a:p>
          <a:p>
            <a:pPr>
              <a:defRPr/>
            </a:pPr>
            <a:r>
              <a:rPr lang="en-US"/>
              <a:t>- and one 1-Wire interface.</a:t>
            </a:r>
            <a:endParaRPr/>
          </a:p>
          <a:p>
            <a:pPr>
              <a:defRPr/>
            </a:pPr>
            <a:r>
              <a:rPr lang="en-US"/>
              <a:t>In total, these are 10-pins. This case is when we use the L412 as the brain and SEEED XIAO as a BLE module…</a:t>
            </a:r>
            <a:r>
              <a:rPr lang="cs-CZ"/>
              <a:t>. </a:t>
            </a:r>
            <a:endParaRPr lang="en-US"/>
          </a:p>
          <a:p>
            <a:pPr>
              <a:defRPr/>
            </a:pPr>
            <a:r>
              <a:rPr lang="en-US"/>
              <a:t>When nRF52840 is the brain, 10 pins are needed.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cs-CZ"/>
              <a:t>STM32L4 VS nRF52840</a:t>
            </a:r>
            <a:endParaRPr/>
          </a:p>
        </p:txBody>
      </p:sp>
      <p:pic>
        <p:nvPicPr>
          <p:cNvPr id="5" name="Zástupný obsah 4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326485" y="2636593"/>
            <a:ext cx="9535856" cy="3496163"/>
          </a:xfrm>
        </p:spPr>
      </p:pic>
      <p:sp>
        <p:nvSpPr>
          <p:cNvPr id="6" name="TextovéPole 5"/>
          <p:cNvSpPr txBox="1"/>
          <p:nvPr/>
        </p:nvSpPr>
        <p:spPr bwMode="auto">
          <a:xfrm>
            <a:off x="1455725" y="2267261"/>
            <a:ext cx="78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In order to select which MCU is the brain, some comparison is required.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cs-CZ"/>
              <a:t>We</a:t>
            </a:r>
            <a:r>
              <a:rPr lang="cs-CZ"/>
              <a:t> </a:t>
            </a:r>
            <a:r>
              <a:rPr lang="cs-CZ"/>
              <a:t>could</a:t>
            </a:r>
            <a:r>
              <a:rPr lang="cs-CZ"/>
              <a:t> </a:t>
            </a:r>
            <a:r>
              <a:rPr lang="cs-CZ"/>
              <a:t>probably</a:t>
            </a:r>
            <a:r>
              <a:rPr lang="cs-CZ"/>
              <a:t> just </a:t>
            </a:r>
            <a:r>
              <a:rPr lang="cs-CZ"/>
              <a:t>say</a:t>
            </a:r>
            <a:r>
              <a:rPr lang="cs-CZ"/>
              <a:t> </a:t>
            </a:r>
            <a:r>
              <a:rPr lang="cs-CZ"/>
              <a:t>this</a:t>
            </a:r>
            <a:endParaRPr lang="cs-CZ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70000" lnSpcReduction="20000"/>
          </a:bodyPr>
          <a:lstStyle/>
          <a:p>
            <a:pPr algn="l">
              <a:spcAft>
                <a:spcPts val="1200"/>
              </a:spcAft>
              <a:buFont typeface="Arial"/>
              <a:buChar char="•"/>
              <a:defRPr/>
            </a:pPr>
            <a:r>
              <a:rPr lang="en-US" b="0" i="0">
                <a:solidFill>
                  <a:srgbClr val="333333"/>
                </a:solidFill>
                <a:latin typeface="Helvetica Neue"/>
              </a:rPr>
              <a:t>STM32: Sleep mode is supply current in stop mode 2 with RTC enabled &amp; RAM retention (p. 99)</a:t>
            </a:r>
            <a:endParaRPr/>
          </a:p>
          <a:p>
            <a:pPr algn="l">
              <a:spcAft>
                <a:spcPts val="1200"/>
              </a:spcAft>
              <a:buFont typeface="Arial"/>
              <a:buChar char="•"/>
              <a:defRPr/>
            </a:pPr>
            <a:r>
              <a:rPr lang="en-US" b="0" i="0">
                <a:solidFill>
                  <a:srgbClr val="333333"/>
                </a:solidFill>
                <a:latin typeface="Helvetica Neue"/>
              </a:rPr>
              <a:t>STM32: Deep Sleep is in Standby mode with RTC enabled &amp; no RAM retention (p. 105).</a:t>
            </a:r>
            <a:endParaRPr/>
          </a:p>
          <a:p>
            <a:pPr algn="l">
              <a:spcAft>
                <a:spcPts val="1200"/>
              </a:spcAft>
              <a:buFont typeface="Arial"/>
              <a:buChar char="•"/>
              <a:defRPr/>
            </a:pPr>
            <a:r>
              <a:rPr lang="en-US" b="0" i="0">
                <a:solidFill>
                  <a:srgbClr val="333333"/>
                </a:solidFill>
                <a:latin typeface="Helvetica Neue"/>
              </a:rPr>
              <a:t>nRF52840: Sleep mode RAM is retained and an internal clock/ interrupt is used (p. 56).</a:t>
            </a:r>
            <a:endParaRPr/>
          </a:p>
          <a:p>
            <a:pPr algn="l">
              <a:spcAft>
                <a:spcPts val="1200"/>
              </a:spcAft>
              <a:buFont typeface="Arial"/>
              <a:buChar char="•"/>
              <a:defRPr/>
            </a:pPr>
            <a:r>
              <a:rPr lang="en-US" b="0" i="0">
                <a:solidFill>
                  <a:srgbClr val="333333"/>
                </a:solidFill>
                <a:latin typeface="Helvetica Neue"/>
              </a:rPr>
              <a:t>nRF52840: Deep Sleep mode RAM is NOT retained and external interrupt is needed (p. 56).</a:t>
            </a:r>
            <a:endParaRPr/>
          </a:p>
          <a:p>
            <a:pPr algn="l">
              <a:spcAft>
                <a:spcPts val="1200"/>
              </a:spcAft>
              <a:defRPr/>
            </a:pPr>
            <a:r>
              <a:rPr lang="en-US" b="0" i="0">
                <a:solidFill>
                  <a:srgbClr val="333333"/>
                </a:solidFill>
                <a:latin typeface="Helvetica Neue"/>
              </a:rPr>
              <a:t>Conclusion: We continue with STM32L4 which has the ability to use the FLASH as EEPROM where this is not usable in nRF52840 (PROGMEN is read-only so not an option).</a:t>
            </a:r>
            <a:br>
              <a:rPr lang="en-US" b="0" i="0">
                <a:solidFill>
                  <a:srgbClr val="333333"/>
                </a:solidFill>
                <a:latin typeface="Helvetica Neue"/>
              </a:rPr>
            </a:br>
            <a:r>
              <a:rPr lang="en-US" b="0" i="0">
                <a:solidFill>
                  <a:srgbClr val="333333"/>
                </a:solidFill>
                <a:latin typeface="Helvetica Neue"/>
              </a:rPr>
              <a:t>With the usage of EEPROM, we can store the data before entering deep sleep and after the wake-up or reset it can fetch the data or add data to it if needed. This is not the case for nRF52840, although, it has better current consumption in Deep Sleep.</a:t>
            </a:r>
            <a:endParaRPr/>
          </a:p>
          <a:p>
            <a:pPr>
              <a:defRPr/>
            </a:pP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Zástupný obsah 4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4375934" y="643467"/>
            <a:ext cx="3440132" cy="5571066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 bwMode="auto">
          <a:xfrm>
            <a:off x="628214" y="1291329"/>
            <a:ext cx="3119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Our brain, STM32L412KB, will have a certain flow as depicted in the block schematic below.</a:t>
            </a:r>
            <a:endParaRPr/>
          </a:p>
          <a:p>
            <a:pPr>
              <a:defRPr/>
            </a:pPr>
            <a:endParaRPr lang="cs-CZ"/>
          </a:p>
          <a:p>
            <a:pPr>
              <a:defRPr/>
            </a:pPr>
            <a:endParaRPr lang="cs-CZ"/>
          </a:p>
          <a:p>
            <a:pPr>
              <a:defRPr/>
            </a:pPr>
            <a:endParaRPr lang="cs-CZ"/>
          </a:p>
          <a:p>
            <a:pPr>
              <a:defRPr/>
            </a:pPr>
            <a:r>
              <a:rPr lang="en-US"/>
              <a:t>This is coded in a finite state machine which cycles through the different states. This to provide a minimal code footprint onto the MCU.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cs-CZ"/>
              <a:t>Teamwork</a:t>
            </a:r>
            <a:endParaRPr lang="cs-CZ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 bwMode="auto">
          <a:xfrm>
            <a:off x="960120" y="2652458"/>
            <a:ext cx="2629206" cy="3528886"/>
          </a:xfrm>
        </p:spPr>
        <p:txBody>
          <a:bodyPr/>
          <a:lstStyle/>
          <a:p>
            <a:pPr>
              <a:defRPr/>
            </a:pPr>
            <a:r>
              <a:rPr lang="cs-CZ"/>
              <a:t>Adam</a:t>
            </a:r>
            <a:endParaRPr/>
          </a:p>
          <a:p>
            <a:pPr marL="457200" indent="-457200">
              <a:buFontTx/>
              <a:buChar char="-"/>
              <a:defRPr/>
            </a:pPr>
            <a:r>
              <a:rPr lang="cs-CZ"/>
              <a:t>enviromental</a:t>
            </a:r>
            <a:r>
              <a:rPr lang="cs-CZ"/>
              <a:t> </a:t>
            </a:r>
            <a:r>
              <a:rPr lang="cs-CZ"/>
              <a:t>sensing</a:t>
            </a:r>
            <a:endParaRPr lang="cs-CZ"/>
          </a:p>
          <a:p>
            <a:pPr marL="457200" indent="-457200">
              <a:buFontTx/>
              <a:buChar char="-"/>
              <a:defRPr/>
            </a:pPr>
            <a:r>
              <a:rPr lang="cs-CZ"/>
              <a:t>Energy</a:t>
            </a:r>
            <a:r>
              <a:rPr lang="cs-CZ"/>
              <a:t> output managment</a:t>
            </a:r>
            <a:endParaRPr/>
          </a:p>
        </p:txBody>
      </p:sp>
      <p:sp>
        <p:nvSpPr>
          <p:cNvPr id="4" name="TextovéPole 3"/>
          <p:cNvSpPr txBox="1"/>
          <p:nvPr/>
        </p:nvSpPr>
        <p:spPr bwMode="auto">
          <a:xfrm>
            <a:off x="4840450" y="2652458"/>
            <a:ext cx="27097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sz="2600"/>
              <a:t>Robbe</a:t>
            </a:r>
            <a:endParaRPr lang="cs-CZ" sz="2600"/>
          </a:p>
          <a:p>
            <a:pPr marL="457200" indent="-457200">
              <a:buFontTx/>
              <a:buChar char="-"/>
              <a:defRPr/>
            </a:pPr>
            <a:r>
              <a:rPr lang="cs-CZ" sz="2600"/>
              <a:t>BLE </a:t>
            </a:r>
            <a:r>
              <a:rPr lang="cs-CZ" sz="2600"/>
              <a:t>communication</a:t>
            </a:r>
            <a:r>
              <a:rPr lang="cs-CZ" sz="2600"/>
              <a:t> </a:t>
            </a:r>
            <a:r>
              <a:rPr lang="cs-CZ" sz="2600"/>
              <a:t>between</a:t>
            </a:r>
            <a:r>
              <a:rPr lang="cs-CZ" sz="2600"/>
              <a:t> </a:t>
            </a:r>
            <a:r>
              <a:rPr lang="cs-CZ" sz="2600"/>
              <a:t>bots</a:t>
            </a:r>
            <a:endParaRPr lang="cs-CZ" sz="2600"/>
          </a:p>
          <a:p>
            <a:pPr marL="457200" indent="-457200">
              <a:buFontTx/>
              <a:buChar char="-"/>
              <a:defRPr/>
            </a:pPr>
            <a:r>
              <a:rPr lang="cs-CZ" sz="2600"/>
              <a:t>Energy</a:t>
            </a:r>
            <a:r>
              <a:rPr lang="cs-CZ" sz="2600"/>
              <a:t> managment </a:t>
            </a:r>
            <a:endParaRPr/>
          </a:p>
          <a:p>
            <a:pPr marL="457200" indent="-457200">
              <a:buFontTx/>
              <a:buChar char="-"/>
              <a:defRPr/>
            </a:pPr>
            <a:endParaRPr lang="cs-CZ" sz="2600"/>
          </a:p>
        </p:txBody>
      </p:sp>
      <p:sp>
        <p:nvSpPr>
          <p:cNvPr id="5" name="TextovéPole 4"/>
          <p:cNvSpPr txBox="1"/>
          <p:nvPr/>
        </p:nvSpPr>
        <p:spPr bwMode="auto">
          <a:xfrm>
            <a:off x="8602675" y="2652458"/>
            <a:ext cx="29626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sz="2600"/>
              <a:t>Thomas</a:t>
            </a:r>
            <a:endParaRPr/>
          </a:p>
          <a:p>
            <a:pPr marL="457200" indent="-457200">
              <a:buFontTx/>
              <a:buChar char="-"/>
              <a:defRPr/>
            </a:pPr>
            <a:r>
              <a:rPr lang="cs-CZ" sz="2600"/>
              <a:t>Gyroscope</a:t>
            </a:r>
            <a:r>
              <a:rPr lang="cs-CZ" sz="2600"/>
              <a:t> </a:t>
            </a:r>
            <a:endParaRPr/>
          </a:p>
          <a:p>
            <a:pPr marL="457200" indent="-457200">
              <a:buFontTx/>
              <a:buChar char="-"/>
              <a:defRPr/>
            </a:pPr>
            <a:r>
              <a:rPr lang="cs-CZ" sz="2600"/>
              <a:t>LoraWAN</a:t>
            </a:r>
            <a:r>
              <a:rPr lang="cs-CZ" sz="2600"/>
              <a:t> -&gt; </a:t>
            </a:r>
            <a:r>
              <a:rPr lang="cs-CZ" sz="2600"/>
              <a:t>NoteRED</a:t>
            </a:r>
            <a:r>
              <a:rPr lang="cs-CZ" sz="2600"/>
              <a:t> server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Arial"/>
        <a:cs typeface="Arial"/>
      </a:majorFont>
      <a:minorFont>
        <a:latin typeface="Franklin Gothic Medium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">
      <a:majorFont>
        <a:latin typeface="Franklin Gothic Demi Cond"/>
        <a:ea typeface="Arial"/>
        <a:cs typeface="Arial"/>
      </a:majorFont>
      <a:minorFont>
        <a:latin typeface="Franklin Gothic Medium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ONLYOFFICE/8.2.1.38</Application>
  <PresentationFormat>On-screen Show (4:3)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Hejduk</dc:creator>
  <cp:lastModifiedBy/>
  <cp:revision>9</cp:revision>
  <dcterms:created xsi:type="dcterms:W3CDTF">2024-11-13T10:10:57Z</dcterms:created>
  <dcterms:modified xsi:type="dcterms:W3CDTF">2024-11-24T21:20:15Z</dcterms:modified>
</cp:coreProperties>
</file>